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60" y="-7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 smtClean="0"/>
              <a:t>КАЗАХСКИЙ НАЦИОНАЛЬНЫЙ УНИВЕРСИТЕТ ИМ. АЛЬ-ФАРАБИ</a:t>
            </a:r>
            <a:endParaRPr lang="ru-RU" sz="28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Высшая школа экономики и бизнеса</a:t>
            </a:r>
            <a:endParaRPr lang="ru-RU" sz="2400" b="1" dirty="0"/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«Слияние и поглощение»</a:t>
            </a:r>
            <a:endParaRPr lang="ru-RU" sz="3200" b="1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186952" y="3462094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 smtClean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 smtClean="0"/>
              <a:t>к.э.н., </a:t>
            </a:r>
            <a:r>
              <a:rPr lang="ru-RU" sz="2400" b="1" dirty="0" err="1" smtClean="0"/>
              <a:t>и.о</a:t>
            </a:r>
            <a:r>
              <a:rPr lang="ru-RU" sz="2400" b="1" dirty="0" smtClean="0"/>
              <a:t>. доцента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90141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углом 4"/>
          <p:cNvSpPr/>
          <p:nvPr/>
        </p:nvSpPr>
        <p:spPr>
          <a:xfrm>
            <a:off x="3343276" y="1697241"/>
            <a:ext cx="5505450" cy="1131684"/>
          </a:xfrm>
          <a:prstGeom prst="snip1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Утверждать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представленный конкурсным управляющим план реализации конкурсной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массы;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скругленными соседними углами 5"/>
          <p:cNvSpPr/>
          <p:nvPr/>
        </p:nvSpPr>
        <p:spPr>
          <a:xfrm>
            <a:off x="3242428" y="3000375"/>
            <a:ext cx="3606047" cy="1905000"/>
          </a:xfrm>
          <a:prstGeom prst="round2Same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ysClr val="windowText" lastClr="000000"/>
                </a:solidFill>
              </a:rPr>
              <a:t>Утверждать </a:t>
            </a:r>
            <a:r>
              <a:rPr lang="ru-RU" sz="2400" dirty="0">
                <a:solidFill>
                  <a:sysClr val="windowText" lastClr="000000"/>
                </a:solidFill>
              </a:rPr>
              <a:t>статьи и смету расходов для проведения реабилитационной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процедуры.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8" name="Прямоугольник с двумя усеченными противолежащими углами 7"/>
          <p:cNvSpPr/>
          <p:nvPr/>
        </p:nvSpPr>
        <p:spPr>
          <a:xfrm>
            <a:off x="3200399" y="342900"/>
            <a:ext cx="5638801" cy="1190625"/>
          </a:xfrm>
          <a:prstGeom prst="snip2Diag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Обращаться в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уполномоченный орган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отстранении их от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выполняемых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обязанностей;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238821" y="2840585"/>
            <a:ext cx="433633" cy="350290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5795030" y="1543654"/>
            <a:ext cx="433633" cy="337340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4771534" y="170272"/>
            <a:ext cx="433633" cy="337340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451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/>
              <a:t>Романовский М.В., Вострокнутова А.И. Корпоративные финансы. – СПб: Изд-во Питер, 2011.- 592с. </a:t>
            </a:r>
          </a:p>
          <a:p>
            <a:pPr algn="just"/>
            <a:r>
              <a:rPr lang="ru-RU" sz="2400" dirty="0"/>
              <a:t>  </a:t>
            </a:r>
            <a:r>
              <a:rPr lang="ru-RU" sz="2400" dirty="0" smtClean="0"/>
              <a:t>//</a:t>
            </a:r>
            <a:r>
              <a:rPr lang="ru-RU" sz="2400" dirty="0"/>
              <a:t>http://www.twirpx.com/file/1519759/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Закон Республики Казахстан № 176-V ЗРК «О реабилитации и банкротстве»</a:t>
            </a:r>
            <a:r>
              <a:rPr lang="ru-RU" sz="2400" dirty="0"/>
              <a:t> 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297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857052" y="2449252"/>
            <a:ext cx="7391403" cy="1361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ru-RU" sz="32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010709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Лекция 2.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Государственное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регулирование 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и мониторинг в обеспечении действия механизма по оздоровлению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предприятий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526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5" y="175859"/>
            <a:ext cx="56483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РК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7 марта 2014 года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реабилитации 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банкротстве»</a:t>
            </a:r>
          </a:p>
        </p:txBody>
      </p:sp>
      <p:sp>
        <p:nvSpPr>
          <p:cNvPr id="4" name="Пятиугольник 3"/>
          <p:cNvSpPr/>
          <p:nvPr/>
        </p:nvSpPr>
        <p:spPr>
          <a:xfrm>
            <a:off x="3171825" y="1055318"/>
            <a:ext cx="5734050" cy="110685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регулирует общественные отношения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 должником и кредитором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171825" y="2285788"/>
            <a:ext cx="5600700" cy="1058469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устанавливает основания для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применения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реабилитационной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процедуры;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209926" y="3476625"/>
            <a:ext cx="3638550" cy="1402306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определяет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порядок проведения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 реабилитации и банкротства.</a:t>
            </a:r>
          </a:p>
        </p:txBody>
      </p:sp>
    </p:spTree>
    <p:extLst>
      <p:ext uri="{BB962C8B-B14F-4D97-AF65-F5344CB8AC3E}">
        <p14:creationId xmlns:p14="http://schemas.microsoft.com/office/powerpoint/2010/main" xmlns="" val="10170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81350" y="337783"/>
            <a:ext cx="534048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Антикризисный процесс –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это реализация 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антикризисных процедур в </a:t>
            </a:r>
            <a:r>
              <a:rPr lang="ru-RU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организации-должнике</a:t>
            </a:r>
            <a:r>
              <a:rPr lang="ru-RU" sz="2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209926" y="2055436"/>
            <a:ext cx="2695574" cy="940325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Антикризисное управление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 flipH="1">
            <a:off x="6153150" y="2055437"/>
            <a:ext cx="2721104" cy="940323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Антикризисное регулирование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219450" y="3124200"/>
            <a:ext cx="4114800" cy="1866899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24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 обеспечению условий, при которых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фин. </a:t>
            </a:r>
            <a:r>
              <a:rPr lang="ru-RU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затруднения не </a:t>
            </a:r>
            <a:r>
              <a:rPr lang="ru-RU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приобретают постоянный характер.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493318" y="1776153"/>
            <a:ext cx="383357" cy="414598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8198668" y="1785678"/>
            <a:ext cx="383357" cy="414598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56674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с двумя усеченными соседними углами 1"/>
          <p:cNvSpPr/>
          <p:nvPr/>
        </p:nvSpPr>
        <p:spPr>
          <a:xfrm>
            <a:off x="3219450" y="171450"/>
            <a:ext cx="5534025" cy="1933575"/>
          </a:xfrm>
          <a:prstGeom prst="snip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Антикризисное управление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система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 воздействия на социально-экономические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отношения с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минимизации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потерь его рыночной стоимости.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200775" y="2237529"/>
            <a:ext cx="2729453" cy="1477221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Элементы а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нтикризисного </a:t>
            </a:r>
            <a:r>
              <a:rPr lang="ru-RU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гос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регулирования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87242" y="3304614"/>
            <a:ext cx="2108658" cy="51077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Органы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81350" y="3962167"/>
            <a:ext cx="2375360" cy="919401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Процедура банкротства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90874" y="2266950"/>
            <a:ext cx="2809875" cy="919401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Законодательная база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с вырезом 7"/>
          <p:cNvSpPr/>
          <p:nvPr/>
        </p:nvSpPr>
        <p:spPr>
          <a:xfrm flipH="1">
            <a:off x="5810249" y="2597924"/>
            <a:ext cx="485775" cy="345301"/>
          </a:xfrm>
          <a:prstGeom prst="notchedRight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с вырезом 15"/>
          <p:cNvSpPr/>
          <p:nvPr/>
        </p:nvSpPr>
        <p:spPr>
          <a:xfrm flipH="1">
            <a:off x="5124449" y="3407549"/>
            <a:ext cx="485775" cy="345301"/>
          </a:xfrm>
          <a:prstGeom prst="notchedRight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с вырезом 18"/>
          <p:cNvSpPr/>
          <p:nvPr/>
        </p:nvSpPr>
        <p:spPr>
          <a:xfrm flipH="1">
            <a:off x="5372099" y="4283849"/>
            <a:ext cx="485775" cy="345301"/>
          </a:xfrm>
          <a:prstGeom prst="notchedRight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766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0400" y="175859"/>
            <a:ext cx="53214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 smtClean="0"/>
              <a:t>Основные направления </a:t>
            </a:r>
            <a:r>
              <a:rPr lang="ru-RU" sz="2400" b="1" dirty="0" smtClean="0"/>
              <a:t>гос</a:t>
            </a:r>
            <a:r>
              <a:rPr lang="ru-RU" sz="2400" b="1" dirty="0" smtClean="0"/>
              <a:t>ударственного</a:t>
            </a:r>
            <a:r>
              <a:rPr lang="ru-RU" sz="2400" b="1" dirty="0" smtClean="0"/>
              <a:t> регулирования </a:t>
            </a:r>
            <a:r>
              <a:rPr lang="ru-RU" sz="2400" b="1" dirty="0"/>
              <a:t>системы </a:t>
            </a:r>
            <a:r>
              <a:rPr lang="ru-RU" sz="2400" b="1" dirty="0" smtClean="0"/>
              <a:t>банкротства: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3190876" y="1352551"/>
            <a:ext cx="3695700" cy="800099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совершенствование законодательной </a:t>
            </a:r>
            <a:r>
              <a:rPr lang="ru-RU" sz="2400" dirty="0" smtClean="0">
                <a:solidFill>
                  <a:schemeClr val="tx1"/>
                </a:solidFill>
              </a:rPr>
              <a:t>базы;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 flipH="1">
            <a:off x="3209925" y="2237712"/>
            <a:ext cx="5635752" cy="705513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создание института арбитражных и конкурсных </a:t>
            </a:r>
            <a:r>
              <a:rPr lang="ru-RU" sz="2400" dirty="0" smtClean="0">
                <a:solidFill>
                  <a:schemeClr val="tx1"/>
                </a:solidFill>
              </a:rPr>
              <a:t>управляющих;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200400" y="3028951"/>
            <a:ext cx="5695949" cy="695324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принятие мер преодоления кризиса неплатежей;</a:t>
            </a:r>
            <a:endParaRPr lang="ru-RU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200400" y="3813725"/>
            <a:ext cx="3714750" cy="1072599"/>
          </a:xfrm>
          <a:prstGeom prst="homePlate">
            <a:avLst>
              <a:gd name="adj" fmla="val 2513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приватизация и добровольная </a:t>
            </a:r>
            <a:r>
              <a:rPr lang="ru-RU" sz="2400" dirty="0" smtClean="0">
                <a:solidFill>
                  <a:schemeClr val="tx1"/>
                </a:solidFill>
              </a:rPr>
              <a:t>ликвидация должников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76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0400" y="175859"/>
            <a:ext cx="561022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dirty="0"/>
              <a:t>Непосредственное регулирование процедур банкротства в </a:t>
            </a:r>
            <a:r>
              <a:rPr lang="ru-RU" sz="2400" dirty="0" smtClean="0"/>
              <a:t>РК </a:t>
            </a:r>
            <a:r>
              <a:rPr lang="ru-RU" sz="2400" dirty="0"/>
              <a:t>осуществляется уполномоченным </a:t>
            </a:r>
            <a:r>
              <a:rPr lang="ru-RU" sz="2400" dirty="0" err="1" smtClean="0"/>
              <a:t>гос</a:t>
            </a:r>
            <a:r>
              <a:rPr lang="ru-RU" sz="2400" dirty="0" smtClean="0"/>
              <a:t>. </a:t>
            </a:r>
            <a:r>
              <a:rPr lang="ru-RU" sz="2400" dirty="0"/>
              <a:t>органом </a:t>
            </a:r>
            <a:r>
              <a:rPr lang="ru-RU" sz="2400" dirty="0" smtClean="0"/>
              <a:t>– </a:t>
            </a:r>
            <a:r>
              <a:rPr lang="ru-RU" sz="2400" b="1" dirty="0" smtClean="0"/>
              <a:t>Комитетом </a:t>
            </a:r>
            <a:r>
              <a:rPr lang="ru-RU" sz="2400" b="1" dirty="0"/>
              <a:t>по реорганизации и ликвидации предприятий Министерства Финансов Республики </a:t>
            </a:r>
            <a:r>
              <a:rPr lang="ru-RU" sz="2400" b="1" dirty="0" smtClean="0"/>
              <a:t>Казахстан</a:t>
            </a:r>
            <a:r>
              <a:rPr lang="ru-RU" sz="2400" dirty="0"/>
              <a:t>.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абличка 2"/>
          <p:cNvSpPr/>
          <p:nvPr/>
        </p:nvSpPr>
        <p:spPr>
          <a:xfrm>
            <a:off x="3238500" y="3019426"/>
            <a:ext cx="3810000" cy="1752600"/>
          </a:xfrm>
          <a:prstGeom prst="plaque">
            <a:avLst>
              <a:gd name="adj" fmla="val 1345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Основная задача Комитета </a:t>
            </a:r>
            <a:r>
              <a:rPr lang="ru-RU" sz="2400" dirty="0" smtClean="0">
                <a:solidFill>
                  <a:schemeClr val="tx1"/>
                </a:solidFill>
              </a:rPr>
              <a:t>–контроль </a:t>
            </a:r>
            <a:r>
              <a:rPr lang="ru-RU" sz="2400" dirty="0">
                <a:solidFill>
                  <a:schemeClr val="tx1"/>
                </a:solidFill>
              </a:rPr>
              <a:t>за проведением процедур </a:t>
            </a:r>
            <a:r>
              <a:rPr lang="ru-RU" sz="2400" dirty="0" smtClean="0">
                <a:solidFill>
                  <a:schemeClr val="tx1"/>
                </a:solidFill>
              </a:rPr>
              <a:t>банкротства</a:t>
            </a:r>
            <a:r>
              <a:rPr lang="ru-RU" sz="2400" dirty="0" smtClean="0">
                <a:solidFill>
                  <a:schemeClr val="tx1"/>
                </a:solidFill>
              </a:rPr>
              <a:t>/ ликвидации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3326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9924" y="147284"/>
            <a:ext cx="49815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/>
              <a:t>Комитет имеет </a:t>
            </a:r>
            <a:r>
              <a:rPr lang="ru-RU" sz="2400" b="1" dirty="0" smtClean="0"/>
              <a:t>право:</a:t>
            </a:r>
            <a:endParaRPr lang="ru-RU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181350" y="695327"/>
            <a:ext cx="5838825" cy="3152774"/>
          </a:xfrm>
          <a:prstGeom prst="verticalScroll">
            <a:avLst>
              <a:gd name="adj" fmla="val 466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заключать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сделки;</a:t>
            </a:r>
            <a:endParaRPr lang="ru-RU" sz="24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приобретать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имущественные и личные неимущественные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права;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осуществлять проведение мероприятий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реструктуризации долгов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неплатежеспособных предприятий с долей государства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др.</a:t>
            </a:r>
            <a:endParaRPr lang="ru-RU" sz="2400" dirty="0" smtClean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6828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9924" y="337783"/>
            <a:ext cx="531190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400" b="1" dirty="0" smtClean="0"/>
              <a:t>Комитет кредиторов</a:t>
            </a:r>
            <a:r>
              <a:rPr lang="ru-RU" sz="2400" b="1" dirty="0"/>
              <a:t> </a:t>
            </a:r>
            <a:r>
              <a:rPr lang="ru-RU" sz="2400" b="1" dirty="0" smtClean="0"/>
              <a:t>– полномочия: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3327760" y="1162049"/>
            <a:ext cx="5492390" cy="1933576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ysClr val="windowText" lastClr="000000"/>
                </a:solidFill>
              </a:rPr>
              <a:t>Право </a:t>
            </a:r>
            <a:r>
              <a:rPr lang="ru-RU" sz="2400" dirty="0">
                <a:solidFill>
                  <a:sysClr val="windowText" lastClr="000000"/>
                </a:solidFill>
              </a:rPr>
              <a:t>требовать от реабилитационного или конкурсного управляющего предоставления информации о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фин. </a:t>
            </a:r>
            <a:r>
              <a:rPr lang="ru-RU" sz="2400" dirty="0">
                <a:solidFill>
                  <a:sysClr val="windowText" lastClr="000000"/>
                </a:solidFill>
              </a:rPr>
              <a:t>состоянии </a:t>
            </a:r>
            <a:r>
              <a:rPr lang="ru-RU" sz="2400" dirty="0" smtClean="0">
                <a:solidFill>
                  <a:sysClr val="windowText" lastClr="000000"/>
                </a:solidFill>
              </a:rPr>
              <a:t>должника;</a:t>
            </a:r>
            <a:endParaRPr lang="ru-RU" sz="2400" dirty="0">
              <a:solidFill>
                <a:sysClr val="windowText" lastClr="0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33749" y="3244746"/>
            <a:ext cx="3514725" cy="1670153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Право обжаловать </a:t>
            </a:r>
            <a:r>
              <a:rPr lang="ru-RU" sz="240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уполномоченный орган или суд его </a:t>
            </a:r>
            <a:r>
              <a:rPr lang="ru-RU" sz="240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действия;</a:t>
            </a:r>
            <a:endParaRPr lang="ru-RU" sz="2400" dirty="0">
              <a:solidFill>
                <a:sysClr val="windowText" lastClr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6829131" y="983522"/>
            <a:ext cx="433633" cy="369027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5180520" y="3100280"/>
            <a:ext cx="433633" cy="337340"/>
          </a:xfrm>
          <a:prstGeom prst="downArrow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43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322</Words>
  <Application>Microsoft Office PowerPoint</Application>
  <PresentationFormat>Экран (16:9)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КАЗАХСКИЙ НАЦИОНАЛЬНЫЙ УНИВЕРСИТЕТ ИМ. АЛЬ-ФАРАБИ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34</cp:revision>
  <dcterms:created xsi:type="dcterms:W3CDTF">2019-11-21T13:29:15Z</dcterms:created>
  <dcterms:modified xsi:type="dcterms:W3CDTF">2019-11-25T13:32:50Z</dcterms:modified>
</cp:coreProperties>
</file>